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887" r:id="rId2"/>
    <p:sldMasterId id="2147483889" r:id="rId3"/>
    <p:sldMasterId id="214748389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7" r:id="rId6"/>
    <p:sldId id="294" r:id="rId7"/>
    <p:sldId id="292" r:id="rId8"/>
    <p:sldId id="257" r:id="rId9"/>
    <p:sldId id="270" r:id="rId10"/>
    <p:sldId id="301" r:id="rId11"/>
    <p:sldId id="295" r:id="rId12"/>
    <p:sldId id="271" r:id="rId13"/>
    <p:sldId id="293" r:id="rId14"/>
  </p:sldIdLst>
  <p:sldSz cx="9144000" cy="6858000" type="screen4x3"/>
  <p:notesSz cx="6858000" cy="9947275"/>
  <p:embeddedFontLst>
    <p:embeddedFont>
      <p:font typeface="Verdana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32AB4-006A-4883-ACA8-4294AEFC333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3D4C1-AB59-4592-9DB4-EBD92335E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39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63322-5860-43EF-84DF-F006C1F4456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90D6-0F03-4A3A-A2A9-C3439C93B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15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90D6-0F03-4A3A-A2A9-C3439C93BC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04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2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30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313612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altLang="en-US" sz="1200" dirty="0"/>
              <a:t>20.01.2009 г.</a:t>
            </a:r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200" dirty="0"/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2030-1000-587298610EC3}" type="slidenum">
              <a:rPr lang="en-US" altLang="en-US" sz="1200" dirty="0"/>
              <a:pPr algn="r"/>
              <a:t>‹#›</a:t>
            </a:fld>
            <a:endParaRPr lang="en-US" altLang="en-US" sz="1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1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95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98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188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714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54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5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95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75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663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2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30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07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3075" name="Текст 3074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313612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3076" name="Дата 3075"/>
          <p:cNvSpPr>
            <a:spLocks noGrp="1"/>
          </p:cNvSpPr>
          <p:nvPr>
            <p:ph type="dt" sz="half" idx="2"/>
          </p:nvPr>
        </p:nvSpPr>
        <p:spPr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altLang="en-US" sz="1200" dirty="0"/>
              <a:t>20.01.2009 г.</a:t>
            </a:r>
          </a:p>
        </p:txBody>
      </p:sp>
      <p:sp>
        <p:nvSpPr>
          <p:cNvPr id="3077" name="Нижний колонтитул 3076"/>
          <p:cNvSpPr>
            <a:spLocks noGrp="1"/>
          </p:cNvSpPr>
          <p:nvPr>
            <p:ph type="ftr" sz="quarter" idx="3"/>
          </p:nvPr>
        </p:nvSpPr>
        <p:spPr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200" dirty="0"/>
          </a:p>
        </p:txBody>
      </p:sp>
      <p:sp>
        <p:nvSpPr>
          <p:cNvPr id="3078" name="Номер слайда 3077"/>
          <p:cNvSpPr>
            <a:spLocks noGrp="1"/>
          </p:cNvSpPr>
          <p:nvPr>
            <p:ph type="sldNum" sz="quarter" idx="4"/>
          </p:nvPr>
        </p:nvSpPr>
        <p:spPr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8-1239-587298610EC3}" type="slidenum">
              <a:rPr lang="en-US" altLang="en-US" sz="1200" dirty="0"/>
              <a:pPr algn="r"/>
              <a:t>‹#›</a:t>
            </a:fld>
            <a:endParaRPr lang="en-US" altLang="en-US" sz="12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1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958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986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18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71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986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547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527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75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66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2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306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кругленный прямоугольник 5121"/>
          <p:cNvSpPr>
            <a:spLocks/>
          </p:cNvSpPr>
          <p:nvPr/>
        </p:nvSpPr>
        <p:spPr>
          <a:xfrm>
            <a:off x="304800" y="328613"/>
            <a:ext cx="8532812" cy="6197600"/>
          </a:xfrm>
          <a:prstGeom prst="roundRect">
            <a:avLst>
              <a:gd name="adj" fmla="val 2078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</a:ln>
          <a:effectLst>
            <a:outerShdw dist="50800" dir="5400000" algn="t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5125" name="Группа 5124"/>
          <p:cNvGrpSpPr>
            <a:grpSpLocks/>
          </p:cNvGrpSpPr>
          <p:nvPr/>
        </p:nvGrpSpPr>
        <p:grpSpPr>
          <a:xfrm>
            <a:off x="414338" y="427038"/>
            <a:ext cx="8315324" cy="4352925"/>
            <a:chOff x="261" y="269"/>
            <a:chExt cx="5238" cy="2742"/>
          </a:xfrm>
        </p:grpSpPr>
        <p:pic>
          <p:nvPicPr>
            <p:cNvPr id="5123" name="Рисунок 5122"/>
            <p:cNvPicPr>
              <a:picLocks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>
            <a:xfrm>
              <a:off x="261" y="269"/>
              <a:ext cx="5238" cy="2742"/>
            </a:xfrm>
            <a:prstGeom prst="rect">
              <a:avLst/>
            </a:prstGeom>
            <a:ln/>
          </p:spPr>
        </p:pic>
        <p:sp>
          <p:nvSpPr>
            <p:cNvPr id="5124" name="TextBox 5123"/>
            <p:cNvSpPr txBox="1">
              <a:spLocks/>
            </p:cNvSpPr>
            <p:nvPr/>
          </p:nvSpPr>
          <p:spPr>
            <a:xfrm>
              <a:off x="281" y="291"/>
              <a:ext cx="5198" cy="2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5126" name="Заголовок 5125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5127" name="Текст 5126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lIns="182880" tIns="91440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5128" name="Дата 5127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r>
              <a:rPr lang="en-US" altLang="en-US" sz="1000" dirty="0">
                <a:solidFill>
                  <a:srgbClr val="A7A399"/>
                </a:solidFill>
              </a:rPr>
              <a:t>20.01.2009 г.</a:t>
            </a:r>
          </a:p>
        </p:txBody>
      </p:sp>
      <p:sp>
        <p:nvSpPr>
          <p:cNvPr id="5129" name="Нижний колонтитул 5128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endParaRPr lang="en-US" altLang="en-US" sz="1000" dirty="0">
              <a:solidFill>
                <a:srgbClr val="A7A399"/>
              </a:solidFill>
            </a:endParaRPr>
          </a:p>
        </p:txBody>
      </p:sp>
      <p:sp>
        <p:nvSpPr>
          <p:cNvPr id="5130" name="Номер слайда 5129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34-1241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‹#›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1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958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9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188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188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7147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547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527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758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663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27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306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6145"/>
          <p:cNvSpPr>
            <a:spLocks/>
          </p:cNvSpPr>
          <p:nvPr/>
        </p:nvSpPr>
        <p:spPr>
          <a:xfrm>
            <a:off x="304800" y="328613"/>
            <a:ext cx="8532812" cy="6197600"/>
          </a:xfrm>
          <a:prstGeom prst="roundRect">
            <a:avLst>
              <a:gd name="adj" fmla="val 2078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</a:ln>
          <a:effectLst>
            <a:outerShdw dist="50800" dir="5400000" algn="t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6147" name="Заголовок 6146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6148" name="Текст 6147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lIns="182880" tIns="91440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6149" name="Дата 6148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r>
              <a:rPr lang="en-US" altLang="en-US" sz="1000" dirty="0">
                <a:solidFill>
                  <a:srgbClr val="A7A399"/>
                </a:solidFill>
              </a:rPr>
              <a:t>20.01.2009 г.</a:t>
            </a:r>
          </a:p>
        </p:txBody>
      </p:sp>
      <p:sp>
        <p:nvSpPr>
          <p:cNvPr id="6150" name="Нижний колонтитул 6149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endParaRPr lang="en-US" altLang="en-US" sz="1000" dirty="0">
              <a:solidFill>
                <a:srgbClr val="A7A399"/>
              </a:solidFill>
            </a:endParaRPr>
          </a:p>
        </p:txBody>
      </p:sp>
      <p:sp>
        <p:nvSpPr>
          <p:cNvPr id="6151" name="Номер слайда 6150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3055-1242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‹#›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71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54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5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7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6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313612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altLang="en-US" sz="1200" dirty="0"/>
              <a:t>20.01.2009 г.</a:t>
            </a:r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200" dirty="0"/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2030-1000-587298610EC3}" type="slidenum">
              <a:rPr lang="en-US" altLang="en-US" sz="1200" dirty="0"/>
              <a:pPr algn="r"/>
              <a:t>‹#›</a:t>
            </a:fld>
            <a:endParaRPr lang="en-US" altLang="en-US" sz="12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68" r:id="rId1"/>
    <p:sldLayoutId id="2147489269" r:id="rId2"/>
    <p:sldLayoutId id="2147489270" r:id="rId3"/>
    <p:sldLayoutId id="2147489271" r:id="rId4"/>
    <p:sldLayoutId id="2147489272" r:id="rId5"/>
    <p:sldLayoutId id="2147489273" r:id="rId6"/>
    <p:sldLayoutId id="2147489274" r:id="rId7"/>
    <p:sldLayoutId id="2147489275" r:id="rId8"/>
    <p:sldLayoutId id="2147489276" r:id="rId9"/>
    <p:sldLayoutId id="2147489277" r:id="rId10"/>
    <p:sldLayoutId id="2147489278" r:id="rId11"/>
    <p:sldLayoutId id="2147489279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600">
          <a:solidFill>
            <a:srgbClr val="000000"/>
          </a:solidFill>
          <a:latin typeface="Arial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Arial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Arial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Arial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Arial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07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3075" name="Текст 3074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313612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3076" name="Дата 3075"/>
          <p:cNvSpPr>
            <a:spLocks noGrp="1"/>
          </p:cNvSpPr>
          <p:nvPr>
            <p:ph type="dt" sz="half" idx="2"/>
          </p:nvPr>
        </p:nvSpPr>
        <p:spPr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altLang="en-US" sz="1200" dirty="0"/>
              <a:t>20.01.2009 г.</a:t>
            </a:r>
          </a:p>
        </p:txBody>
      </p:sp>
      <p:sp>
        <p:nvSpPr>
          <p:cNvPr id="3077" name="Нижний колонтитул 3076"/>
          <p:cNvSpPr>
            <a:spLocks noGrp="1"/>
          </p:cNvSpPr>
          <p:nvPr>
            <p:ph type="ftr" sz="quarter" idx="3"/>
          </p:nvPr>
        </p:nvSpPr>
        <p:spPr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200" dirty="0"/>
          </a:p>
        </p:txBody>
      </p:sp>
      <p:sp>
        <p:nvSpPr>
          <p:cNvPr id="3078" name="Номер слайда 3077"/>
          <p:cNvSpPr>
            <a:spLocks noGrp="1"/>
          </p:cNvSpPr>
          <p:nvPr>
            <p:ph type="sldNum" sz="quarter" idx="4"/>
          </p:nvPr>
        </p:nvSpPr>
        <p:spPr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8-1239-587298610EC3}" type="slidenum">
              <a:rPr lang="en-US" altLang="en-US" sz="1200" dirty="0"/>
              <a:pPr algn="r"/>
              <a:t>‹#›</a:t>
            </a:fld>
            <a:endParaRPr lang="en-US" altLang="en-US" sz="12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80" r:id="rId1"/>
    <p:sldLayoutId id="2147489281" r:id="rId2"/>
    <p:sldLayoutId id="2147489282" r:id="rId3"/>
    <p:sldLayoutId id="2147489283" r:id="rId4"/>
    <p:sldLayoutId id="2147489284" r:id="rId5"/>
    <p:sldLayoutId id="2147489285" r:id="rId6"/>
    <p:sldLayoutId id="2147489286" r:id="rId7"/>
    <p:sldLayoutId id="2147489287" r:id="rId8"/>
    <p:sldLayoutId id="2147489288" r:id="rId9"/>
    <p:sldLayoutId id="2147489289" r:id="rId10"/>
    <p:sldLayoutId id="2147489290" r:id="rId11"/>
    <p:sldLayoutId id="2147489291" r:id="rId12"/>
  </p:sldLayoutIdLst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3600">
          <a:solidFill>
            <a:srgbClr val="000000"/>
          </a:solidFill>
          <a:latin typeface="Arial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Arial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Arial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Arial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Arial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кругленный прямоугольник 5121"/>
          <p:cNvSpPr>
            <a:spLocks/>
          </p:cNvSpPr>
          <p:nvPr/>
        </p:nvSpPr>
        <p:spPr>
          <a:xfrm>
            <a:off x="304800" y="328613"/>
            <a:ext cx="8532812" cy="6197600"/>
          </a:xfrm>
          <a:prstGeom prst="roundRect">
            <a:avLst>
              <a:gd name="adj" fmla="val 2078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</a:ln>
          <a:effectLst>
            <a:outerShdw dist="50800" dir="5400000" algn="t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5125" name="Группа 5124"/>
          <p:cNvGrpSpPr>
            <a:grpSpLocks/>
          </p:cNvGrpSpPr>
          <p:nvPr/>
        </p:nvGrpSpPr>
        <p:grpSpPr>
          <a:xfrm>
            <a:off x="414338" y="427038"/>
            <a:ext cx="8315324" cy="4352925"/>
            <a:chOff x="261" y="269"/>
            <a:chExt cx="5238" cy="2742"/>
          </a:xfrm>
        </p:grpSpPr>
        <p:pic>
          <p:nvPicPr>
            <p:cNvPr id="5123" name="Рисунок 5122"/>
            <p:cNvPicPr>
              <a:picLocks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>
            <a:xfrm>
              <a:off x="261" y="269"/>
              <a:ext cx="5238" cy="2742"/>
            </a:xfrm>
            <a:prstGeom prst="rect">
              <a:avLst/>
            </a:prstGeom>
            <a:ln/>
          </p:spPr>
        </p:pic>
        <p:sp>
          <p:nvSpPr>
            <p:cNvPr id="5124" name="TextBox 5123"/>
            <p:cNvSpPr txBox="1">
              <a:spLocks/>
            </p:cNvSpPr>
            <p:nvPr/>
          </p:nvSpPr>
          <p:spPr>
            <a:xfrm>
              <a:off x="281" y="291"/>
              <a:ext cx="5198" cy="2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5126" name="Заголовок 5125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5127" name="Текст 5126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lIns="182880" tIns="91440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5128" name="Дата 5127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r>
              <a:rPr lang="en-US" altLang="en-US" sz="1000" dirty="0">
                <a:solidFill>
                  <a:srgbClr val="A7A399"/>
                </a:solidFill>
              </a:rPr>
              <a:t>20.01.2009 г.</a:t>
            </a:r>
          </a:p>
        </p:txBody>
      </p:sp>
      <p:sp>
        <p:nvSpPr>
          <p:cNvPr id="5129" name="Нижний колонтитул 5128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endParaRPr lang="en-US" altLang="en-US" sz="1000" dirty="0">
              <a:solidFill>
                <a:srgbClr val="A7A399"/>
              </a:solidFill>
            </a:endParaRPr>
          </a:p>
        </p:txBody>
      </p:sp>
      <p:sp>
        <p:nvSpPr>
          <p:cNvPr id="5130" name="Номер слайда 5129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34-1241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‹#›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92" r:id="rId1"/>
    <p:sldLayoutId id="2147489293" r:id="rId2"/>
    <p:sldLayoutId id="2147489294" r:id="rId3"/>
    <p:sldLayoutId id="2147489295" r:id="rId4"/>
    <p:sldLayoutId id="2147489296" r:id="rId5"/>
    <p:sldLayoutId id="2147489297" r:id="rId6"/>
    <p:sldLayoutId id="2147489298" r:id="rId7"/>
    <p:sldLayoutId id="2147489299" r:id="rId8"/>
    <p:sldLayoutId id="2147489300" r:id="rId9"/>
    <p:sldLayoutId id="2147489301" r:id="rId10"/>
    <p:sldLayoutId id="2147489302" r:id="rId11"/>
    <p:sldLayoutId id="2147489303" r:id="rId12"/>
  </p:sldLayoutIdLst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>
          <a:solidFill>
            <a:srgbClr val="FF8D3E"/>
          </a:solidFill>
          <a:latin typeface="Verdana" charset="0"/>
        </a:defRPr>
      </a:lvl1pPr>
    </p:titleStyle>
    <p:bodyStyle>
      <a:lvl1pPr marL="265112" indent="-265112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F07F09"/>
        </a:buClr>
        <a:buSzPct val="80000"/>
        <a:buFont typeface="Wingdings 2" charset="2"/>
        <a:buChar char=""/>
        <a:defRPr sz="2800">
          <a:solidFill>
            <a:srgbClr val="000000"/>
          </a:solidFill>
          <a:latin typeface="Verdana" charset="0"/>
        </a:defRPr>
      </a:lvl1pPr>
      <a:lvl2pPr marL="547687" indent="-200025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F07F09"/>
        </a:buClr>
        <a:buSzPct val="100000"/>
        <a:buFont typeface="Verdana" charset="0"/>
        <a:buChar char="◦"/>
        <a:defRPr sz="2400">
          <a:solidFill>
            <a:srgbClr val="000000"/>
          </a:solidFill>
          <a:latin typeface="Verdana" charset="0"/>
        </a:defRPr>
      </a:lvl2pPr>
      <a:lvl3pPr marL="785812" indent="-182562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2"/>
        <a:buChar char=""/>
        <a:defRPr sz="2200">
          <a:solidFill>
            <a:srgbClr val="000000"/>
          </a:solidFill>
          <a:latin typeface="Verdana" charset="0"/>
        </a:defRPr>
      </a:lvl3pPr>
      <a:lvl4pPr marL="1023937" indent="-182562" algn="l" rtl="0" eaLnBrk="1" fontAlgn="base" hangingPunct="1">
        <a:lnSpc>
          <a:spcPct val="100000"/>
        </a:lnSpc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>
          <a:solidFill>
            <a:srgbClr val="000000"/>
          </a:solidFill>
          <a:latin typeface="Verdana" charset="0"/>
        </a:defRPr>
      </a:lvl4pPr>
      <a:lvl5pPr marL="1279525" indent="-182562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2"/>
        <a:buChar char=""/>
        <a:defRPr sz="1800">
          <a:solidFill>
            <a:srgbClr val="000000"/>
          </a:solidFill>
          <a:latin typeface="Verdana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6145"/>
          <p:cNvSpPr>
            <a:spLocks/>
          </p:cNvSpPr>
          <p:nvPr/>
        </p:nvSpPr>
        <p:spPr>
          <a:xfrm>
            <a:off x="304800" y="328613"/>
            <a:ext cx="8532812" cy="6197600"/>
          </a:xfrm>
          <a:prstGeom prst="roundRect">
            <a:avLst>
              <a:gd name="adj" fmla="val 2078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</a:ln>
          <a:effectLst>
            <a:outerShdw dist="50800" dir="5400000" algn="t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6147" name="Заголовок 6146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6148" name="Текст 6147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lIns="182880" tIns="91440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6149" name="Дата 6148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r>
              <a:rPr lang="en-US" altLang="en-US" sz="1000" dirty="0">
                <a:solidFill>
                  <a:srgbClr val="A7A399"/>
                </a:solidFill>
              </a:rPr>
              <a:t>20.01.2009 г.</a:t>
            </a:r>
          </a:p>
        </p:txBody>
      </p:sp>
      <p:sp>
        <p:nvSpPr>
          <p:cNvPr id="6150" name="Нижний колонтитул 6149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endParaRPr lang="en-US" altLang="en-US" sz="1000" dirty="0">
              <a:solidFill>
                <a:srgbClr val="A7A399"/>
              </a:solidFill>
            </a:endParaRPr>
          </a:p>
        </p:txBody>
      </p:sp>
      <p:sp>
        <p:nvSpPr>
          <p:cNvPr id="6151" name="Номер слайда 6150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3055-1242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‹#›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04" r:id="rId1"/>
    <p:sldLayoutId id="2147489305" r:id="rId2"/>
    <p:sldLayoutId id="2147489306" r:id="rId3"/>
    <p:sldLayoutId id="2147489307" r:id="rId4"/>
    <p:sldLayoutId id="2147489308" r:id="rId5"/>
    <p:sldLayoutId id="2147489309" r:id="rId6"/>
    <p:sldLayoutId id="2147489310" r:id="rId7"/>
    <p:sldLayoutId id="2147489311" r:id="rId8"/>
    <p:sldLayoutId id="2147489312" r:id="rId9"/>
    <p:sldLayoutId id="2147489313" r:id="rId10"/>
    <p:sldLayoutId id="2147489314" r:id="rId11"/>
    <p:sldLayoutId id="2147489315" r:id="rId12"/>
  </p:sldLayoutIdLst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>
          <a:solidFill>
            <a:srgbClr val="FF8D3E"/>
          </a:solidFill>
          <a:latin typeface="Verdana" charset="0"/>
        </a:defRPr>
      </a:lvl1pPr>
    </p:titleStyle>
    <p:bodyStyle>
      <a:lvl1pPr marL="265112" indent="-265112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F07F09"/>
        </a:buClr>
        <a:buSzPct val="80000"/>
        <a:buFont typeface="Wingdings 2" charset="2"/>
        <a:buChar char=""/>
        <a:defRPr sz="2800">
          <a:solidFill>
            <a:srgbClr val="000000"/>
          </a:solidFill>
          <a:latin typeface="Verdana" charset="0"/>
        </a:defRPr>
      </a:lvl1pPr>
      <a:lvl2pPr marL="547687" indent="-200025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F07F09"/>
        </a:buClr>
        <a:buSzPct val="100000"/>
        <a:buFont typeface="Verdana" charset="0"/>
        <a:buChar char="◦"/>
        <a:defRPr sz="2400">
          <a:solidFill>
            <a:srgbClr val="000000"/>
          </a:solidFill>
          <a:latin typeface="Verdana" charset="0"/>
        </a:defRPr>
      </a:lvl2pPr>
      <a:lvl3pPr marL="785812" indent="-182562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2"/>
        <a:buChar char=""/>
        <a:defRPr sz="2200">
          <a:solidFill>
            <a:srgbClr val="000000"/>
          </a:solidFill>
          <a:latin typeface="Verdana" charset="0"/>
        </a:defRPr>
      </a:lvl3pPr>
      <a:lvl4pPr marL="1023937" indent="-182562" algn="l" rtl="0" eaLnBrk="1" fontAlgn="base" hangingPunct="1">
        <a:lnSpc>
          <a:spcPct val="100000"/>
        </a:lnSpc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>
          <a:solidFill>
            <a:srgbClr val="000000"/>
          </a:solidFill>
          <a:latin typeface="Verdana" charset="0"/>
        </a:defRPr>
      </a:lvl4pPr>
      <a:lvl5pPr marL="1279525" indent="-182562" algn="l" rtl="0" eaLnBrk="1" fontAlgn="base" hangingPunct="1">
        <a:lnSpc>
          <a:spcPct val="100000"/>
        </a:lnSpc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2"/>
        <a:buChar char=""/>
        <a:defRPr sz="1800">
          <a:solidFill>
            <a:srgbClr val="000000"/>
          </a:solidFill>
          <a:latin typeface="Verdana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Verdana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217"/>
          <p:cNvSpPr>
            <a:spLocks noGrp="1"/>
          </p:cNvSpPr>
          <p:nvPr>
            <p:ph type="title"/>
          </p:nvPr>
        </p:nvSpPr>
        <p:spPr>
          <a:xfrm>
            <a:off x="440358" y="639730"/>
            <a:ext cx="8136904" cy="2522253"/>
          </a:xfrm>
          <a:ln/>
        </p:spPr>
        <p:txBody>
          <a:bodyPr wrap="square" lIns="45720" rIns="45720" bIns="45720" anchor="b" anchorCtr="0"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400" b="0" cap="all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ДО </a:t>
            </a:r>
            <a:r>
              <a:rPr lang="ru-RU" sz="2400" b="0" cap="all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0" cap="all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ТВОРЧЕСТВА </a:t>
            </a:r>
            <a:r>
              <a:rPr lang="ru-RU" sz="2400" b="0" cap="all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«ЮНЫЙ ТЕХНИК»</a:t>
            </a:r>
            <a:r>
              <a:rPr lang="ru-RU" cap="all" dirty="0">
                <a:solidFill>
                  <a:srgbClr val="444444"/>
                </a:solidFill>
                <a:latin typeface="PT Sans"/>
              </a:rPr>
              <a:t/>
            </a:r>
            <a:br>
              <a:rPr lang="ru-RU" cap="all" dirty="0">
                <a:solidFill>
                  <a:srgbClr val="444444"/>
                </a:solidFill>
                <a:latin typeface="PT Sans"/>
              </a:rPr>
            </a:br>
            <a:r>
              <a:rPr dirty="0"/>
              <a:t/>
            </a:r>
            <a:br>
              <a:rPr dirty="0"/>
            </a:br>
            <a:r>
              <a:rPr lang="en-US" altLang="en-US" sz="4800" b="1" dirty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профессий и </a:t>
            </a:r>
            <a:r>
              <a:rPr lang="en-US" altLang="en-US" sz="4800" b="1" dirty="0" err="1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altLang="en-US" sz="4800" b="1" dirty="0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800" b="1" dirty="0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9218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27-1256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1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  <p:pic>
        <p:nvPicPr>
          <p:cNvPr id="9220" name="Рисунок 9219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49600" y="3911574"/>
            <a:ext cx="11525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Рисунок 9220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456629" y="2789938"/>
            <a:ext cx="1258887" cy="125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2" name="Рисунок 9221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3995936" y="2898241"/>
            <a:ext cx="12255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3" name="Рисунок 9222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6425343" y="2832074"/>
            <a:ext cx="1150938" cy="115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4" name="Рисунок 9223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7275899" y="3732186"/>
            <a:ext cx="1331912" cy="133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5" name="Рисунок 9224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>
          <a:xfrm>
            <a:off x="2562451" y="3911574"/>
            <a:ext cx="11525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6" name="Рисунок 9225"/>
          <p:cNvPicPr>
            <a:picLocks noChangeAspect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>
          <a:xfrm>
            <a:off x="5221486" y="3983012"/>
            <a:ext cx="1081088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84901" y="5371107"/>
            <a:ext cx="5722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Новотарманский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ЦДТ «Юный техник»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А.Е.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Бойцова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6625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313612" cy="1143000"/>
          </a:xfrm>
          <a:ln/>
        </p:spPr>
        <p:txBody>
          <a:bodyPr wrap="square" anchor="b" anchorCtr="0"/>
          <a:lstStyle/>
          <a:p>
            <a:pPr algn="ctr"/>
            <a:r>
              <a:rPr lang="en-US" altLang="en-US" sz="2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ВЦИОМ россияне выбирают профессию в соответствии</a:t>
            </a:r>
          </a:p>
        </p:txBody>
      </p:sp>
      <p:graphicFrame>
        <p:nvGraphicFramePr>
          <p:cNvPr id="26627" name="Таблица 266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4552302"/>
              </p:ext>
            </p:extLst>
          </p:nvPr>
        </p:nvGraphicFramePr>
        <p:xfrm>
          <a:off x="454318" y="1916832"/>
          <a:ext cx="8332788" cy="3350770"/>
        </p:xfrm>
        <a:graphic>
          <a:graphicData uri="http://schemas.openxmlformats.org/drawingml/2006/table">
            <a:tbl>
              <a:tblPr/>
              <a:tblGrid>
                <a:gridCol w="6923088"/>
                <a:gridCol w="1409700"/>
              </a:tblGrid>
              <a:tr h="470220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своими интересами и увлечениями</a:t>
                      </a:r>
                    </a:p>
                  </a:txBody>
                  <a:tcPr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0220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ее востребованностью</a:t>
                      </a:r>
                    </a:p>
                  </a:txBody>
                  <a:tcPr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0220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мнением родственников, друзей</a:t>
                      </a:r>
                    </a:p>
                  </a:txBody>
                  <a:tcPr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90307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соображениями престижа, карьерного роста</a:t>
                      </a:r>
                    </a:p>
                  </a:txBody>
                  <a:tcPr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51410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семейными традициями</a:t>
                      </a:r>
                    </a:p>
                  </a:txBody>
                  <a:tcPr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3 %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647" name="TextBox 26646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3071-1293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10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1265"/>
          <p:cNvSpPr>
            <a:spLocks noGrp="1"/>
          </p:cNvSpPr>
          <p:nvPr>
            <p:ph type="title"/>
          </p:nvPr>
        </p:nvSpPr>
        <p:spPr>
          <a:xfrm>
            <a:off x="466791" y="692696"/>
            <a:ext cx="8183563" cy="1050925"/>
          </a:xfrm>
          <a:ln/>
        </p:spPr>
        <p:txBody>
          <a:bodyPr wrap="square" anchor="b" anchorCtr="0"/>
          <a:lstStyle/>
          <a:p>
            <a:pPr algn="ctr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alt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r>
              <a:rPr lang="ru-RU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1267" name="Объект 11266"/>
          <p:cNvSpPr>
            <a:spLocks noGrp="1"/>
          </p:cNvSpPr>
          <p:nvPr>
            <p:ph type="body" idx="1"/>
          </p:nvPr>
        </p:nvSpPr>
        <p:spPr>
          <a:xfrm>
            <a:off x="539552" y="1165887"/>
            <a:ext cx="4917848" cy="2808312"/>
          </a:xfrm>
          <a:ln/>
        </p:spPr>
        <p:txBody>
          <a:bodyPr wrap="square" lIns="182880" tIns="91440" anchor="t" anchorCtr="0"/>
          <a:lstStyle/>
          <a:p>
            <a:pPr marL="0" indent="0">
              <a:buNone/>
            </a:pPr>
            <a:endParaRPr lang="ru-RU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сторически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возникшая форма деятельности, необходимая обществу, для выполнения которой человек должен обладать суммой знаний, навыков, умений, иметь соответствующие способности и профессионально-важные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Box 11267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4076-1297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2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471" y="4520061"/>
            <a:ext cx="7955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hangingPunct="1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</a:t>
            </a: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деятельность, посредством которой индивид участвует в жизни общества и которая служит ему главным источником материальных средств к существованию, выступает как средство личностной </a:t>
            </a: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самореализации.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://www.klmk.ru/sites/default/files/pictures/prof-obrazovani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58" y="1486667"/>
            <a:ext cx="3035065" cy="30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13314"/>
          <p:cNvSpPr>
            <a:spLocks noGrp="1"/>
          </p:cNvSpPr>
          <p:nvPr>
            <p:ph type="body" idx="1"/>
          </p:nvPr>
        </p:nvSpPr>
        <p:spPr>
          <a:xfrm>
            <a:off x="181000" y="536432"/>
            <a:ext cx="5903168" cy="3456383"/>
          </a:xfrm>
          <a:ln/>
        </p:spPr>
        <p:txBody>
          <a:bodyPr wrap="square" lIns="182880" tIns="91440" anchor="t" anchorCtr="0"/>
          <a:lstStyle/>
          <a:p>
            <a:pPr algn="ctr">
              <a:lnSpc>
                <a:spcPct val="90000"/>
              </a:lnSpc>
              <a:buFont typeface="Wingdings 2" charset="2"/>
              <a:buNone/>
            </a:pPr>
            <a:endParaRPr sz="3200" dirty="0"/>
          </a:p>
          <a:p>
            <a:pPr algn="ctr">
              <a:buFont typeface="Wingdings 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насчитывается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тысяч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профессий, причем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и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же отмирает,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неузнаваемо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</a:t>
            </a: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buFont typeface="Wingdings 2" charset="2"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Box 13315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28-1294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3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  <p:pic>
        <p:nvPicPr>
          <p:cNvPr id="2050" name="Picture 2" descr="C:\Users\as_uvarova\Desktop\ПРОФОРИЕНТАЦИЯ\images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6446"/>
            <a:ext cx="2808312" cy="174677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_uvarova\Desktop\ПРОФОРИЕНТАЦИЯ\professii_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36" y="1196752"/>
            <a:ext cx="2237715" cy="25216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_uvarova\Desktop\ПРОФОРИЕНТАЦИЯ\professii_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91643"/>
            <a:ext cx="2736304" cy="17915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s_uvarova\Desktop\ПРОФОРИЕНТАЦИЯ\professii_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4023"/>
            <a:ext cx="2489684" cy="17991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957986"/>
            <a:ext cx="66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2371" y="5986660"/>
            <a:ext cx="162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Резчики льда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9164" y="3750403"/>
            <a:ext cx="125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Фонарщик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598905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Сплавщики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048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183562" cy="1050925"/>
          </a:xfrm>
          <a:ln/>
        </p:spPr>
        <p:txBody>
          <a:bodyPr wrap="square" anchor="b" anchorCtr="0"/>
          <a:lstStyle/>
          <a:p>
            <a:pPr algn="ctr"/>
            <a:r>
              <a:rPr lang="en-US" altLang="en-US" sz="2900" dirty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востребованности профессий</a:t>
            </a:r>
          </a:p>
        </p:txBody>
      </p:sp>
      <p:sp>
        <p:nvSpPr>
          <p:cNvPr id="20483" name="Объект 20482"/>
          <p:cNvSpPr>
            <a:spLocks noGrp="1"/>
          </p:cNvSpPr>
          <p:nvPr>
            <p:ph type="body" idx="1"/>
          </p:nvPr>
        </p:nvSpPr>
        <p:spPr>
          <a:xfrm>
            <a:off x="507888" y="1557351"/>
            <a:ext cx="8115300" cy="1871649"/>
          </a:xfrm>
          <a:ln/>
        </p:spPr>
        <p:txBody>
          <a:bodyPr wrap="square" lIns="182880" tIns="91440" anchor="t" anchorCtr="0"/>
          <a:lstStyle/>
          <a:p>
            <a:pPr>
              <a:lnSpc>
                <a:spcPct val="150000"/>
              </a:lnSpc>
              <a:buFont typeface="Wingdings 2" charset="2"/>
              <a:buNone/>
            </a:pPr>
            <a:r>
              <a:rPr lang="ru-RU" altLang="en-US" sz="700" dirty="0" smtClean="0"/>
              <a:t>           </a:t>
            </a:r>
            <a:r>
              <a:rPr lang="en-US" altLang="en-US" sz="700" dirty="0" smtClean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экономике РФ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потребуются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 2" charset="2"/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здравоохранением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троитель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специальности;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специальности.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buFont typeface="Wingdings 2" charset="2"/>
              <a:buNone/>
            </a:pPr>
            <a:endParaRPr lang="en-US" altLang="en-US" sz="2600" b="1" dirty="0"/>
          </a:p>
          <a:p>
            <a:pPr>
              <a:lnSpc>
                <a:spcPct val="60000"/>
              </a:lnSpc>
            </a:pPr>
            <a:endParaRPr lang="en-US" altLang="en-US" sz="2600" b="1" dirty="0"/>
          </a:p>
          <a:p>
            <a:pPr>
              <a:lnSpc>
                <a:spcPct val="60000"/>
              </a:lnSpc>
              <a:buFont typeface="Wingdings 2" charset="2"/>
              <a:buNone/>
            </a:pPr>
            <a:r>
              <a:rPr lang="en-US" altLang="en-US" sz="1700" dirty="0"/>
              <a:t> </a:t>
            </a:r>
          </a:p>
        </p:txBody>
      </p:sp>
      <p:sp>
        <p:nvSpPr>
          <p:cNvPr id="20484" name="TextBox 20483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1004-1292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4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  <p:pic>
        <p:nvPicPr>
          <p:cNvPr id="20485" name="Рисунок 2048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983413" y="3429000"/>
            <a:ext cx="2160587" cy="1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6" name="TextBox 20485"/>
          <p:cNvSpPr txBox="1">
            <a:spLocks/>
          </p:cNvSpPr>
          <p:nvPr/>
        </p:nvSpPr>
        <p:spPr>
          <a:xfrm>
            <a:off x="894121" y="4998483"/>
            <a:ext cx="7200800" cy="9787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ставку на фармацевтическую отрасль, IT –специальности, а также те, что связанны с импортозамещением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1505"/>
          <p:cNvSpPr>
            <a:spLocks noGrp="1"/>
          </p:cNvSpPr>
          <p:nvPr>
            <p:ph type="title"/>
          </p:nvPr>
        </p:nvSpPr>
        <p:spPr>
          <a:xfrm>
            <a:off x="1263650" y="692696"/>
            <a:ext cx="7313612" cy="989013"/>
          </a:xfrm>
          <a:ln/>
        </p:spPr>
        <p:txBody>
          <a:bodyPr wrap="square" anchor="b" anchorCtr="0"/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1507" name="Объект 21506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313612" cy="3546971"/>
          </a:xfrm>
          <a:ln/>
        </p:spPr>
        <p:txBody>
          <a:bodyPr wrap="square" lIns="182880" tIns="91440" anchor="t" anchorCtr="0"/>
          <a:lstStyle/>
          <a:p>
            <a:pPr algn="just">
              <a:buFont typeface="Wingdings 2" charset="2"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smtClean="0">
                <a:solidFill>
                  <a:srgbClr val="6B9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en-US" sz="4000" dirty="0">
                <a:solidFill>
                  <a:srgbClr val="6B9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стране выпуск специалистов в области экономики и юриспруденции в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000" dirty="0">
                <a:solidFill>
                  <a:srgbClr val="6B9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превышает</a:t>
            </a:r>
            <a:r>
              <a:rPr lang="en-US" altLang="en-US" sz="4000" dirty="0">
                <a:solidFill>
                  <a:srgbClr val="6B9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запросы рынка труда!</a:t>
            </a:r>
          </a:p>
        </p:txBody>
      </p:sp>
      <p:sp>
        <p:nvSpPr>
          <p:cNvPr id="21508" name="TextBox 21507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28-1257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5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  <p:pic>
        <p:nvPicPr>
          <p:cNvPr id="21509" name="Рисунок 2150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033160" y="5026699"/>
            <a:ext cx="1336674" cy="121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2529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313613" cy="1143000"/>
          </a:xfrm>
          <a:ln/>
        </p:spPr>
        <p:txBody>
          <a:bodyPr wrap="square" anchor="b" anchorCtr="0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</a:rPr>
              <a:t>Выбор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</a:rPr>
              <a:t>професси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й</a:t>
            </a:r>
            <a:r>
              <a:rPr lang="ru-RU" altLang="en-US" sz="3200" dirty="0" smtClean="0">
                <a:solidFill>
                  <a:schemeClr val="bg1"/>
                </a:solidFill>
              </a:rPr>
              <a:t> глазами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</a:rPr>
              <a:t>родител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ей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2531" name="Объект 22530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67894" y="1137004"/>
            <a:ext cx="7867930" cy="3942184"/>
          </a:xfrm>
          <a:prstGeom prst="rect">
            <a:avLst/>
          </a:prstGeom>
          <a:ln/>
        </p:spPr>
      </p:pic>
      <p:sp>
        <p:nvSpPr>
          <p:cNvPr id="22532" name="TextBox 22531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3052-1270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6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  <p:sp>
        <p:nvSpPr>
          <p:cNvPr id="22533" name="TextBox 22532"/>
          <p:cNvSpPr txBox="1">
            <a:spLocks/>
          </p:cNvSpPr>
          <p:nvPr/>
        </p:nvSpPr>
        <p:spPr>
          <a:xfrm>
            <a:off x="827984" y="4077072"/>
            <a:ext cx="5184576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 smtClean="0">
                <a:solidFill>
                  <a:schemeClr val="bg1"/>
                </a:solidFill>
              </a:rPr>
              <a:t>Родители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chemeClr val="bg1"/>
                </a:solidFill>
              </a:rPr>
              <a:t>не </a:t>
            </a:r>
            <a:r>
              <a:rPr lang="en-US" altLang="en-US" b="1" dirty="0" err="1">
                <a:solidFill>
                  <a:schemeClr val="bg1"/>
                </a:solidFill>
              </a:rPr>
              <a:t>называют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профессии</a:t>
            </a:r>
            <a:r>
              <a:rPr lang="ru-RU" alt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altLang="en-US" b="1" dirty="0" smtClean="0">
                <a:solidFill>
                  <a:schemeClr val="bg1"/>
                </a:solidFill>
              </a:rPr>
              <a:t>- </a:t>
            </a:r>
            <a:r>
              <a:rPr lang="en-US" altLang="en-US" b="1" dirty="0" err="1" smtClean="0">
                <a:solidFill>
                  <a:schemeClr val="bg1"/>
                </a:solidFill>
              </a:rPr>
              <a:t>металлург</a:t>
            </a:r>
            <a:r>
              <a:rPr lang="ru-RU" altLang="en-US" b="1" dirty="0">
                <a:solidFill>
                  <a:schemeClr val="bg1"/>
                </a:solidFill>
              </a:rPr>
              <a:t>;</a:t>
            </a:r>
            <a:endParaRPr lang="ru-RU" altLang="en-US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 b="1" dirty="0" smtClean="0">
                <a:solidFill>
                  <a:schemeClr val="bg1"/>
                </a:solidFill>
              </a:rPr>
              <a:t>- г</a:t>
            </a:r>
            <a:r>
              <a:rPr lang="en-US" altLang="en-US" b="1" dirty="0" err="1" smtClean="0">
                <a:solidFill>
                  <a:schemeClr val="bg1"/>
                </a:solidFill>
              </a:rPr>
              <a:t>еодезист</a:t>
            </a:r>
            <a:r>
              <a:rPr lang="ru-RU" altLang="en-US" b="1" dirty="0">
                <a:solidFill>
                  <a:schemeClr val="bg1"/>
                </a:solidFill>
              </a:rPr>
              <a:t>;</a:t>
            </a:r>
            <a:endParaRPr lang="ru-RU" altLang="en-US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 b="1" dirty="0" smtClean="0">
                <a:solidFill>
                  <a:schemeClr val="bg1"/>
                </a:solidFill>
              </a:rPr>
              <a:t>- </a:t>
            </a:r>
            <a:r>
              <a:rPr lang="en-US" altLang="en-US" b="1" dirty="0" err="1" smtClean="0">
                <a:solidFill>
                  <a:schemeClr val="bg1"/>
                </a:solidFill>
              </a:rPr>
              <a:t>специалист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по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биотехнике</a:t>
            </a:r>
            <a:r>
              <a:rPr lang="ru-RU" altLang="en-US" b="1" dirty="0" smtClean="0">
                <a:solidFill>
                  <a:schemeClr val="bg1"/>
                </a:solidFill>
              </a:rPr>
              <a:t>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3553"/>
          <p:cNvSpPr>
            <a:spLocks noGrp="1"/>
          </p:cNvSpPr>
          <p:nvPr>
            <p:ph type="body" idx="1"/>
          </p:nvPr>
        </p:nvSpPr>
        <p:spPr>
          <a:xfrm>
            <a:off x="285750" y="836711"/>
            <a:ext cx="8475662" cy="5289451"/>
          </a:xfrm>
          <a:ln/>
        </p:spPr>
        <p:txBody>
          <a:bodyPr wrap="square" lIns="182880" tIns="91440" anchor="t" anchorCtr="0"/>
          <a:lstStyle/>
          <a:p>
            <a:pPr marL="0" indent="0">
              <a:buNone/>
            </a:pPr>
            <a:r>
              <a:rPr lang="ru-RU" altLang="en-US" b="1" dirty="0" smtClean="0">
                <a:solidFill>
                  <a:srgbClr val="771F28"/>
                </a:solidFill>
              </a:rPr>
              <a:t> 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процесс, который охватывает весь период профессиональной деятельности личности: от возникновения профессиональных намерений до выхода из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3200" b="1" dirty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200" b="1" dirty="0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самоопределения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на основе освоения социального опыта личности с включением этого опыта в «профессиональное Я» личности.</a:t>
            </a:r>
          </a:p>
        </p:txBody>
      </p:sp>
      <p:sp>
        <p:nvSpPr>
          <p:cNvPr id="23555" name="TextBox 23554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4075-1301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7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4577"/>
          <p:cNvSpPr>
            <a:spLocks noGrp="1"/>
          </p:cNvSpPr>
          <p:nvPr>
            <p:ph type="title"/>
          </p:nvPr>
        </p:nvSpPr>
        <p:spPr>
          <a:xfrm>
            <a:off x="903289" y="620688"/>
            <a:ext cx="7772399" cy="710952"/>
          </a:xfrm>
          <a:ln/>
        </p:spPr>
        <p:txBody>
          <a:bodyPr wrap="square" anchor="b" anchorCtr="0"/>
          <a:lstStyle/>
          <a:p>
            <a:pPr algn="ctr"/>
            <a:r>
              <a:rPr lang="ru-RU" altLang="en-US" sz="3200" dirty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3200" b="1" dirty="0" err="1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</a:t>
            </a:r>
            <a:r>
              <a:rPr lang="ru-RU" altLang="en-US" sz="3200" b="1" dirty="0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профессии зависит от:</a:t>
            </a:r>
            <a:endParaRPr lang="en-US" altLang="en-US" sz="3200" b="1" dirty="0">
              <a:solidFill>
                <a:srgbClr val="771F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Box 24578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1003-1295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8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  <p:sp>
        <p:nvSpPr>
          <p:cNvPr id="24580" name="TextBox 24579"/>
          <p:cNvSpPr txBox="1">
            <a:spLocks/>
          </p:cNvSpPr>
          <p:nvPr/>
        </p:nvSpPr>
        <p:spPr>
          <a:xfrm>
            <a:off x="500063" y="1412776"/>
            <a:ext cx="8175625" cy="3908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ru-RU" altLang="en-US" sz="2400" dirty="0">
                <a:solidFill>
                  <a:schemeClr val="bg1"/>
                </a:solidFill>
                <a:latin typeface="Arial Black" charset="0"/>
              </a:rPr>
              <a:t>-</a:t>
            </a:r>
            <a:r>
              <a:rPr lang="ru-RU" altLang="en-US" sz="24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информированности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профессиях, оценки их достоинств и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</a:t>
            </a:r>
            <a:r>
              <a:rPr lang="ru-RU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особенностей личности, например от темперамента, от того является ли человек экстравертом – склонен больше к общению с людьми или интровертом, которому общение дается труднее.</a:t>
            </a:r>
          </a:p>
          <a:p>
            <a:pPr>
              <a:buFont typeface="Arial" charset="0"/>
              <a:buChar char="•"/>
            </a:pPr>
            <a:endParaRPr lang="en-US" altLang="en-US" sz="2400" dirty="0">
              <a:solidFill>
                <a:schemeClr val="bg1"/>
              </a:solidFill>
              <a:latin typeface="Arial Black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560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313613" cy="622970"/>
          </a:xfrm>
          <a:ln/>
        </p:spPr>
        <p:txBody>
          <a:bodyPr wrap="square" anchor="b" anchorCtr="0"/>
          <a:lstStyle/>
          <a:p>
            <a:pPr algn="ctr"/>
            <a:r>
              <a:rPr lang="en-US" altLang="en-US" sz="3200" b="1" dirty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</a:t>
            </a:r>
            <a:r>
              <a:rPr lang="en-US" altLang="en-US" sz="3200" b="1" dirty="0" err="1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</a:t>
            </a:r>
            <a:r>
              <a:rPr lang="en-US" altLang="en-US" sz="3200" b="1" dirty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altLang="en-US" sz="3200" b="1" dirty="0" smtClean="0">
                <a:solidFill>
                  <a:srgbClr val="77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771F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2560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21252" cy="4896544"/>
          </a:xfrm>
          <a:ln/>
        </p:spPr>
        <p:txBody>
          <a:bodyPr wrap="square" lIns="182880" tIns="91440" anchor="t" anchorCtr="0"/>
          <a:lstStyle/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тношение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выбору профессии как к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неизменному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ытующие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престижности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ыбор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под влиянием товарищей (за компанию, чтобы не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отстать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еренос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человеку, представителю той или иной профессии, на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влечение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внешней или какой-нибудь частной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тождествление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учебного предмета с профессией или плохое различение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старелые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характере труда в сфере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еумение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нежелание разбираться в своих личностных качествах (склонностях, способностях), незнание/ недооценка своих физических особенностей, недостатков, существенных при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en-US" altLang="en-US" sz="1900" b="1" i="1" dirty="0"/>
          </a:p>
          <a:p>
            <a:pPr algn="just">
              <a:lnSpc>
                <a:spcPct val="80000"/>
              </a:lnSpc>
            </a:pPr>
            <a:endParaRPr lang="en-US" altLang="en-US" sz="1900" b="1" i="1" dirty="0"/>
          </a:p>
        </p:txBody>
      </p:sp>
      <p:sp>
        <p:nvSpPr>
          <p:cNvPr id="25604" name="TextBox 25603"/>
          <p:cNvSpPr txBox="1">
            <a:spLocks noGrp="1"/>
          </p:cNvSpPr>
          <p:nvPr/>
        </p:nvSpPr>
        <p:spPr>
          <a:xfrm>
            <a:off x="8348663" y="6111875"/>
            <a:ext cx="457199" cy="365125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28-1271-587298610EC3}" type="slidenum">
              <a:rPr lang="en-US" altLang="en-US" sz="1000" dirty="0">
                <a:solidFill>
                  <a:srgbClr val="A7A399"/>
                </a:solidFill>
              </a:rPr>
              <a:pPr algn="r"/>
              <a:t>9</a:t>
            </a:fld>
            <a:endParaRPr lang="en-US" altLang="en-US" sz="1000" dirty="0">
              <a:solidFill>
                <a:srgbClr val="A7A3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3DED1"/>
      </a:dk2>
      <a:lt2>
        <a:srgbClr val="323232"/>
      </a:lt2>
      <a:accent1>
        <a:srgbClr val="F07F09"/>
      </a:accent1>
      <a:accent2>
        <a:srgbClr val="9F2936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474</Words>
  <Application>Microsoft Office PowerPoint</Application>
  <PresentationFormat>Экран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Verdana</vt:lpstr>
      <vt:lpstr>Times New Roman</vt:lpstr>
      <vt:lpstr>PT Sans</vt:lpstr>
      <vt:lpstr>Wingdings 2</vt:lpstr>
      <vt:lpstr>Arial Black</vt:lpstr>
      <vt:lpstr>Calibri</vt:lpstr>
      <vt:lpstr/>
      <vt:lpstr/>
      <vt:lpstr/>
      <vt:lpstr/>
      <vt:lpstr>  МАУ ДО ЦЕНТР ТЕХНИЧЕСКОГО ТВОРЧЕСТВА «ЮНЫЙ ТЕХНИК»  Мир профессий и мы </vt:lpstr>
      <vt:lpstr>    Профессия: </vt:lpstr>
      <vt:lpstr>Слайд 3</vt:lpstr>
      <vt:lpstr>Прогноз востребованности профессий</vt:lpstr>
      <vt:lpstr>ВНИМАНИЕ!</vt:lpstr>
      <vt:lpstr>Выбор профессий глазами родителей</vt:lpstr>
      <vt:lpstr>Слайд 7</vt:lpstr>
      <vt:lpstr>Выбор профессии зависит от:</vt:lpstr>
      <vt:lpstr>Ошибки при выборе профессии:</vt:lpstr>
      <vt:lpstr>По данным ВЦИОМ россияне выбирают профессию в соответствии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 и мы</dc:title>
  <dc:creator>Уварова Анна Сергеевна</dc:creator>
  <cp:lastModifiedBy>Asus</cp:lastModifiedBy>
  <cp:revision>32</cp:revision>
  <cp:lastPrinted>2015-09-23T04:27:23Z</cp:lastPrinted>
  <dcterms:modified xsi:type="dcterms:W3CDTF">2016-05-25T13:00:22Z</dcterms:modified>
</cp:coreProperties>
</file>